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4" r:id="rId21"/>
    <p:sldId id="277" r:id="rId2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0">
              <a:buSzTx/>
              <a:buFontTx/>
              <a:buNone/>
              <a:defRPr sz="2400" b="1"/>
            </a:lvl2pPr>
            <a:lvl3pPr marL="0" indent="0">
              <a:buSzTx/>
              <a:buFontTx/>
              <a:buNone/>
              <a:defRPr sz="2400" b="1"/>
            </a:lvl3pPr>
            <a:lvl4pPr marL="0" indent="0">
              <a:buSzTx/>
              <a:buFontTx/>
              <a:buNone/>
              <a:defRPr sz="2400" b="1"/>
            </a:lvl4pPr>
            <a:lvl5pPr marL="0" indent="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6" y="2057400"/>
            <a:ext cx="3932241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9821" y="6404293"/>
            <a:ext cx="263980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ctrTitle"/>
          </p:nvPr>
        </p:nvSpPr>
        <p:spPr>
          <a:xfrm>
            <a:off x="1524000" y="161781"/>
            <a:ext cx="9144000" cy="2387601"/>
          </a:xfrm>
          <a:prstGeom prst="rect">
            <a:avLst/>
          </a:prstGeom>
        </p:spPr>
        <p:txBody>
          <a:bodyPr/>
          <a:lstStyle/>
          <a:p>
            <a:pPr>
              <a:defRPr sz="4800" b="1">
                <a:latin typeface="+mn-lt"/>
                <a:ea typeface="+mn-ea"/>
                <a:cs typeface="+mn-cs"/>
                <a:sym typeface="Calibri"/>
              </a:defRPr>
            </a:pPr>
            <a:r>
              <a:t>POC For Unified Electronic Payments</a:t>
            </a:r>
            <a:br/>
            <a:r>
              <a:t>Solution in USA</a:t>
            </a:r>
          </a:p>
        </p:txBody>
      </p:sp>
      <p:sp>
        <p:nvSpPr>
          <p:cNvPr id="95" name="Subtitle 2"/>
          <p:cNvSpPr txBox="1">
            <a:spLocks noGrp="1"/>
          </p:cNvSpPr>
          <p:nvPr>
            <p:ph type="subTitle" sz="half" idx="1"/>
          </p:nvPr>
        </p:nvSpPr>
        <p:spPr>
          <a:xfrm>
            <a:off x="1523997" y="3602037"/>
            <a:ext cx="9430330" cy="2387601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824422">
              <a:lnSpc>
                <a:spcPct val="72000"/>
              </a:lnSpc>
              <a:spcBef>
                <a:spcPts val="800"/>
              </a:spcBef>
              <a:defRPr sz="1748"/>
            </a:pPr>
            <a:r>
              <a:rPr sz="2500" dirty="0"/>
              <a:t>Project By:</a:t>
            </a:r>
          </a:p>
          <a:p>
            <a:pPr defTabSz="824422">
              <a:lnSpc>
                <a:spcPct val="72000"/>
              </a:lnSpc>
              <a:spcBef>
                <a:spcPts val="800"/>
              </a:spcBef>
              <a:defRPr sz="1748"/>
            </a:pPr>
            <a:r>
              <a:rPr sz="2500" dirty="0"/>
              <a:t> </a:t>
            </a:r>
            <a:r>
              <a:rPr sz="2500" dirty="0" err="1"/>
              <a:t>Aishwary</a:t>
            </a:r>
            <a:r>
              <a:rPr sz="2500" dirty="0"/>
              <a:t> Shukla</a:t>
            </a:r>
          </a:p>
          <a:p>
            <a:pPr defTabSz="824422">
              <a:lnSpc>
                <a:spcPct val="72000"/>
              </a:lnSpc>
              <a:spcBef>
                <a:spcPts val="800"/>
              </a:spcBef>
              <a:defRPr sz="1748"/>
            </a:pPr>
            <a:r>
              <a:rPr sz="2500" dirty="0"/>
              <a:t>Burhan </a:t>
            </a:r>
            <a:r>
              <a:rPr sz="2500" dirty="0" err="1"/>
              <a:t>Sadliwala</a:t>
            </a:r>
            <a:endParaRPr sz="2500" dirty="0"/>
          </a:p>
          <a:p>
            <a:pPr defTabSz="824422">
              <a:lnSpc>
                <a:spcPct val="72000"/>
              </a:lnSpc>
              <a:spcBef>
                <a:spcPts val="800"/>
              </a:spcBef>
              <a:defRPr sz="1748"/>
            </a:pPr>
            <a:r>
              <a:rPr sz="2500" dirty="0"/>
              <a:t>Ojas Thanawala</a:t>
            </a:r>
          </a:p>
          <a:p>
            <a:pPr defTabSz="824422">
              <a:lnSpc>
                <a:spcPct val="72000"/>
              </a:lnSpc>
              <a:spcBef>
                <a:spcPts val="800"/>
              </a:spcBef>
              <a:defRPr sz="1748"/>
            </a:pPr>
            <a:r>
              <a:rPr sz="2500" dirty="0" err="1"/>
              <a:t>Rahatpal</a:t>
            </a:r>
            <a:r>
              <a:rPr sz="2500" dirty="0"/>
              <a:t> </a:t>
            </a:r>
            <a:r>
              <a:rPr sz="2500" dirty="0" err="1"/>
              <a:t>Bedi</a:t>
            </a:r>
            <a:endParaRPr sz="2500" dirty="0"/>
          </a:p>
          <a:p>
            <a:pPr defTabSz="824422">
              <a:lnSpc>
                <a:spcPct val="72000"/>
              </a:lnSpc>
              <a:spcBef>
                <a:spcPts val="800"/>
              </a:spcBef>
              <a:defRPr sz="1748"/>
            </a:pPr>
            <a:r>
              <a:rPr sz="2500" dirty="0"/>
              <a:t>Surendra Lama</a:t>
            </a:r>
          </a:p>
          <a:p>
            <a:pPr defTabSz="824422">
              <a:lnSpc>
                <a:spcPct val="72000"/>
              </a:lnSpc>
              <a:spcBef>
                <a:spcPts val="800"/>
              </a:spcBef>
              <a:defRPr sz="1748"/>
            </a:pPr>
            <a:endParaRPr sz="2500" dirty="0"/>
          </a:p>
          <a:p>
            <a:pPr defTabSz="824422">
              <a:lnSpc>
                <a:spcPct val="72000"/>
              </a:lnSpc>
              <a:spcBef>
                <a:spcPts val="800"/>
              </a:spcBef>
              <a:defRPr sz="1748"/>
            </a:pPr>
            <a:r>
              <a:rPr sz="2500" dirty="0"/>
              <a:t>Northeastern University, Boston, MA, USA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ER diagrams"/>
          <p:cNvSpPr txBox="1">
            <a:spLocks noGrp="1"/>
          </p:cNvSpPr>
          <p:nvPr>
            <p:ph type="title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>
              <a:defRPr sz="4000"/>
            </a:pPr>
            <a:r>
              <a:rPr b="1" dirty="0"/>
              <a:t>ER diagrams:</a:t>
            </a:r>
            <a:br>
              <a:rPr b="1" dirty="0"/>
            </a:br>
            <a:r>
              <a:rPr b="1" dirty="0"/>
              <a:t>UPUSA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D2DD70-128D-4F6B-AF25-A765A3BE9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46" y="57493"/>
            <a:ext cx="8745990" cy="68005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1"/>
          <p:cNvSpPr txBox="1">
            <a:spLocks noGrp="1"/>
          </p:cNvSpPr>
          <p:nvPr>
            <p:ph type="title"/>
          </p:nvPr>
        </p:nvSpPr>
        <p:spPr>
          <a:xfrm>
            <a:off x="110613" y="384788"/>
            <a:ext cx="10515601" cy="1325564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658368">
              <a:defRPr sz="2808"/>
            </a:pPr>
            <a:r>
              <a:rPr sz="4000" b="1" dirty="0"/>
              <a:t>ER diagram:</a:t>
            </a:r>
            <a:br>
              <a:rPr sz="4000" b="1" dirty="0"/>
            </a:br>
            <a:r>
              <a:rPr sz="4000" b="1" dirty="0"/>
              <a:t>Payment</a:t>
            </a:r>
            <a:br>
              <a:rPr sz="4000" b="1" dirty="0"/>
            </a:br>
            <a:r>
              <a:rPr sz="4000" b="1" dirty="0"/>
              <a:t>Institution</a:t>
            </a:r>
          </a:p>
        </p:txBody>
      </p:sp>
      <p:pic>
        <p:nvPicPr>
          <p:cNvPr id="126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946" y="644013"/>
            <a:ext cx="9358441" cy="58291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 1"/>
          <p:cNvSpPr txBox="1">
            <a:spLocks noGrp="1"/>
          </p:cNvSpPr>
          <p:nvPr>
            <p:ph type="title"/>
          </p:nvPr>
        </p:nvSpPr>
        <p:spPr>
          <a:xfrm>
            <a:off x="137652" y="296300"/>
            <a:ext cx="10547555" cy="1325564"/>
          </a:xfrm>
          <a:prstGeom prst="rect">
            <a:avLst/>
          </a:prstGeom>
        </p:spPr>
        <p:txBody>
          <a:bodyPr/>
          <a:lstStyle/>
          <a:p>
            <a:pPr>
              <a:defRPr sz="4000"/>
            </a:pPr>
            <a:r>
              <a:rPr b="1" dirty="0"/>
              <a:t>ER diagram:</a:t>
            </a:r>
            <a:br>
              <a:rPr b="1" dirty="0"/>
            </a:br>
            <a:r>
              <a:rPr b="1" dirty="0"/>
              <a:t>Biller</a:t>
            </a:r>
          </a:p>
        </p:txBody>
      </p:sp>
      <p:pic>
        <p:nvPicPr>
          <p:cNvPr id="129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586" y="119319"/>
            <a:ext cx="8727830" cy="65272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USE CASES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b="1" dirty="0"/>
              <a:t>USE CASES</a:t>
            </a:r>
          </a:p>
        </p:txBody>
      </p:sp>
      <p:sp>
        <p:nvSpPr>
          <p:cNvPr id="132" name="Automated payment of Utility bills.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rPr lang="en-IN" dirty="0"/>
              <a:t>One ID – Every Utility!</a:t>
            </a:r>
            <a:br>
              <a:rPr dirty="0"/>
            </a:br>
            <a:endParaRPr dirty="0"/>
          </a:p>
          <a:p>
            <a:r>
              <a:rPr lang="en-IN" dirty="0"/>
              <a:t>Consolidated view of all the bills</a:t>
            </a:r>
            <a:r>
              <a:rPr dirty="0"/>
              <a:t>.</a:t>
            </a:r>
            <a:br>
              <a:rPr dirty="0"/>
            </a:br>
            <a:endParaRPr dirty="0"/>
          </a:p>
          <a:p>
            <a:r>
              <a:rPr lang="en-IN" dirty="0"/>
              <a:t>Seamless Integration of all entities</a:t>
            </a:r>
            <a:r>
              <a:rPr dirty="0"/>
              <a:t>.</a:t>
            </a:r>
            <a:br>
              <a:rPr dirty="0"/>
            </a:br>
            <a:endParaRPr dirty="0"/>
          </a:p>
          <a:p>
            <a:r>
              <a:rPr dirty="0"/>
              <a:t>Automate</a:t>
            </a:r>
            <a:r>
              <a:rPr lang="en-IN" dirty="0"/>
              <a:t>d</a:t>
            </a:r>
            <a:r>
              <a:rPr dirty="0"/>
              <a:t> payment</a:t>
            </a:r>
            <a:r>
              <a:rPr lang="en-IN" dirty="0"/>
              <a:t>s</a:t>
            </a:r>
            <a:r>
              <a:rPr dirty="0"/>
              <a:t>. 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1"/>
          <p:cNvSpPr txBox="1">
            <a:spLocks noGrp="1"/>
          </p:cNvSpPr>
          <p:nvPr>
            <p:ph type="title"/>
          </p:nvPr>
        </p:nvSpPr>
        <p:spPr>
          <a:xfrm>
            <a:off x="838200" y="79990"/>
            <a:ext cx="10515600" cy="1080218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lang="en-IN" b="1" dirty="0"/>
              <a:t>UI</a:t>
            </a:r>
            <a:r>
              <a:rPr b="1" dirty="0"/>
              <a:t> – Login 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F5B4A8-79F5-4CBA-B6B5-70F2F07A0A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16" b="7588"/>
          <a:stretch/>
        </p:blipFill>
        <p:spPr>
          <a:xfrm>
            <a:off x="983226" y="2276168"/>
            <a:ext cx="10225548" cy="458183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934065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lang="en-IN" b="1" dirty="0"/>
              <a:t>UI</a:t>
            </a:r>
            <a:r>
              <a:rPr b="1" dirty="0"/>
              <a:t> – Bill History</a:t>
            </a:r>
          </a:p>
        </p:txBody>
      </p:sp>
      <p:pic>
        <p:nvPicPr>
          <p:cNvPr id="137" name="Picture 4" descr="Picture 4"/>
          <p:cNvPicPr>
            <a:picLocks noChangeAspect="1"/>
          </p:cNvPicPr>
          <p:nvPr/>
        </p:nvPicPr>
        <p:blipFill>
          <a:blip r:embed="rId2"/>
          <a:srcRect t="13080" b="5096"/>
          <a:stretch>
            <a:fillRect/>
          </a:stretch>
        </p:blipFill>
        <p:spPr>
          <a:xfrm>
            <a:off x="335930" y="934064"/>
            <a:ext cx="11520139" cy="55453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920816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lang="en-IN" b="1" dirty="0"/>
              <a:t>UI</a:t>
            </a:r>
            <a:r>
              <a:rPr b="1" dirty="0"/>
              <a:t> – Current Bills </a:t>
            </a:r>
          </a:p>
        </p:txBody>
      </p:sp>
      <p:pic>
        <p:nvPicPr>
          <p:cNvPr id="140" name="Picture 5" descr="Picture 5"/>
          <p:cNvPicPr>
            <a:picLocks noChangeAspect="1"/>
          </p:cNvPicPr>
          <p:nvPr/>
        </p:nvPicPr>
        <p:blipFill>
          <a:blip r:embed="rId2"/>
          <a:srcRect t="4042" b="5775"/>
          <a:stretch>
            <a:fillRect/>
          </a:stretch>
        </p:blipFill>
        <p:spPr>
          <a:xfrm>
            <a:off x="569360" y="1130711"/>
            <a:ext cx="11053281" cy="56043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 1"/>
          <p:cNvSpPr txBox="1">
            <a:spLocks noGrp="1"/>
          </p:cNvSpPr>
          <p:nvPr>
            <p:ph type="title"/>
          </p:nvPr>
        </p:nvSpPr>
        <p:spPr>
          <a:xfrm>
            <a:off x="838200" y="79990"/>
            <a:ext cx="10515600" cy="1031055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lang="en-IN" b="1" dirty="0"/>
              <a:t>UI</a:t>
            </a:r>
            <a:r>
              <a:rPr b="1" dirty="0"/>
              <a:t> – Payment Screen </a:t>
            </a:r>
          </a:p>
        </p:txBody>
      </p:sp>
      <p:pic>
        <p:nvPicPr>
          <p:cNvPr id="143" name="Picture 6" descr="Picture 6"/>
          <p:cNvPicPr>
            <a:picLocks noChangeAspect="1"/>
          </p:cNvPicPr>
          <p:nvPr/>
        </p:nvPicPr>
        <p:blipFill>
          <a:blip r:embed="rId2"/>
          <a:srcRect t="13172" b="11235"/>
          <a:stretch>
            <a:fillRect/>
          </a:stretch>
        </p:blipFill>
        <p:spPr>
          <a:xfrm>
            <a:off x="0" y="1465007"/>
            <a:ext cx="12192000" cy="5181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DEMO"/>
          <p:cNvSpPr txBox="1">
            <a:spLocks noGrp="1"/>
          </p:cNvSpPr>
          <p:nvPr>
            <p:ph type="title"/>
          </p:nvPr>
        </p:nvSpPr>
        <p:spPr>
          <a:xfrm>
            <a:off x="838200" y="2620399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/>
          </a:lstStyle>
          <a:p>
            <a:r>
              <a:rPr lang="en-IN" sz="6600" b="1" dirty="0"/>
              <a:t>DEMO</a:t>
            </a:r>
            <a:endParaRPr sz="6600" b="1" dirty="0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FUTURE ENHANCEMENTS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b="1" dirty="0"/>
              <a:t>FUTURE </a:t>
            </a:r>
            <a:r>
              <a:rPr lang="en-IN" b="1" dirty="0"/>
              <a:t>SCOPE</a:t>
            </a:r>
            <a:endParaRPr b="1" dirty="0"/>
          </a:p>
        </p:txBody>
      </p:sp>
      <p:sp>
        <p:nvSpPr>
          <p:cNvPr id="152" name="Encrypt and decrypt the UPUSA ID of the user.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dirty="0"/>
              <a:t>Encrypt and decrypt the </a:t>
            </a:r>
            <a:r>
              <a:rPr lang="en-IN" dirty="0"/>
              <a:t>UPUSA ID</a:t>
            </a:r>
            <a:r>
              <a:rPr dirty="0"/>
              <a:t> of the user.</a:t>
            </a:r>
          </a:p>
          <a:p>
            <a:pPr>
              <a:lnSpc>
                <a:spcPct val="150000"/>
              </a:lnSpc>
            </a:pPr>
            <a:r>
              <a:rPr lang="en-IN" dirty="0"/>
              <a:t>Addition of more analytic functionalities for the user</a:t>
            </a:r>
            <a:r>
              <a:rPr dirty="0"/>
              <a:t>. </a:t>
            </a:r>
          </a:p>
          <a:p>
            <a:pPr>
              <a:lnSpc>
                <a:spcPct val="150000"/>
              </a:lnSpc>
            </a:pPr>
            <a:r>
              <a:rPr lang="en-IN" dirty="0"/>
              <a:t>Handle</a:t>
            </a:r>
            <a:r>
              <a:rPr dirty="0"/>
              <a:t> payment</a:t>
            </a:r>
            <a:r>
              <a:rPr lang="en-IN" dirty="0"/>
              <a:t>s</a:t>
            </a:r>
            <a:r>
              <a:rPr dirty="0"/>
              <a:t> when funds are low. </a:t>
            </a:r>
          </a:p>
          <a:p>
            <a:pPr>
              <a:lnSpc>
                <a:spcPct val="150000"/>
              </a:lnSpc>
            </a:pPr>
            <a:r>
              <a:rPr lang="en-IN" dirty="0"/>
              <a:t>Addition of entities like Insurances</a:t>
            </a:r>
            <a:r>
              <a:rPr dirty="0"/>
              <a:t>.</a:t>
            </a:r>
            <a:endParaRPr lang="en-IN"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b="1" dirty="0"/>
              <a:t>INTRODUCTION</a:t>
            </a:r>
          </a:p>
        </p:txBody>
      </p:sp>
      <p:sp>
        <p:nvSpPr>
          <p:cNvPr id="98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algn="just">
              <a:lnSpc>
                <a:spcPct val="135000"/>
              </a:lnSpc>
              <a:defRPr sz="2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Proof </a:t>
            </a:r>
            <a:r>
              <a:rPr lang="en-IN" dirty="0"/>
              <a:t>for</a:t>
            </a:r>
            <a:r>
              <a:rPr dirty="0"/>
              <a:t> Concept of Unified Payments System in USA (UPUSA).</a:t>
            </a:r>
          </a:p>
          <a:p>
            <a:pPr algn="just">
              <a:lnSpc>
                <a:spcPct val="135000"/>
              </a:lnSpc>
              <a:defRPr sz="2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Similar to world renowned payment system SADAD, currently used by Saudi Arabia and Bahrain.</a:t>
            </a:r>
          </a:p>
          <a:p>
            <a:pPr algn="just">
              <a:lnSpc>
                <a:spcPct val="135000"/>
              </a:lnSpc>
              <a:defRPr sz="2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Main focus on designing a unified payment system that works across multiple entities.</a:t>
            </a:r>
          </a:p>
          <a:p>
            <a:pPr algn="just">
              <a:lnSpc>
                <a:spcPct val="135000"/>
              </a:lnSpc>
              <a:defRPr sz="2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UPUSA works as a middleman between billers and banks, which can be accessed by the user.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b="1" dirty="0"/>
              <a:t>CONCLUSION</a:t>
            </a:r>
          </a:p>
        </p:txBody>
      </p:sp>
      <p:sp>
        <p:nvSpPr>
          <p:cNvPr id="149" name="Tex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 Placeholder 2"/>
          <p:cNvSpPr txBox="1">
            <a:spLocks noGrp="1"/>
          </p:cNvSpPr>
          <p:nvPr>
            <p:ph type="body" idx="1"/>
          </p:nvPr>
        </p:nvSpPr>
        <p:spPr>
          <a:xfrm>
            <a:off x="838200" y="2979172"/>
            <a:ext cx="10515600" cy="3197791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4400" b="1"/>
            </a:lvl1pPr>
          </a:lstStyle>
          <a:p>
            <a:r>
              <a:rPr dirty="0"/>
              <a:t>THANK YOU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sz="3200" dirty="0"/>
              <a:t>QUESTIONS?</a:t>
            </a:r>
            <a:endParaRPr sz="3200"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b="1" dirty="0"/>
              <a:t>CURRENT LIMITATIONS </a:t>
            </a:r>
          </a:p>
        </p:txBody>
      </p:sp>
      <p:sp>
        <p:nvSpPr>
          <p:cNvPr id="10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sz="2500" dirty="0"/>
              <a:t>Currently, no unified payment systems that works across multiple government and non-government</a:t>
            </a:r>
            <a:r>
              <a:rPr lang="en-IN" sz="2500" dirty="0"/>
              <a:t> entities</a:t>
            </a:r>
            <a:r>
              <a:rPr sz="2500" dirty="0"/>
              <a:t>. </a:t>
            </a:r>
          </a:p>
          <a:p>
            <a:pPr algn="just">
              <a:lnSpc>
                <a:spcPct val="150000"/>
              </a:lnSpc>
            </a:pPr>
            <a:r>
              <a:rPr sz="2500" dirty="0"/>
              <a:t>Integration between banks and billers is complicated. </a:t>
            </a:r>
          </a:p>
          <a:p>
            <a:pPr algn="just">
              <a:lnSpc>
                <a:spcPct val="150000"/>
              </a:lnSpc>
            </a:pPr>
            <a:r>
              <a:rPr sz="2500" dirty="0"/>
              <a:t>User has multiple accounts over different platforms, keeping track of which is hard. 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b="1" dirty="0"/>
              <a:t>MOTIVATION AND SIGNIFICANCE</a:t>
            </a:r>
            <a:r>
              <a:rPr dirty="0"/>
              <a:t> </a:t>
            </a:r>
          </a:p>
        </p:txBody>
      </p:sp>
      <p:sp>
        <p:nvSpPr>
          <p:cNvPr id="10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dirty="0"/>
              <a:t>Single integration across multiple entities. </a:t>
            </a:r>
          </a:p>
          <a:p>
            <a:pPr algn="just">
              <a:lnSpc>
                <a:spcPct val="150000"/>
              </a:lnSpc>
            </a:pPr>
            <a:r>
              <a:rPr dirty="0"/>
              <a:t>Single point of access to pay and view bills from multiple entities. </a:t>
            </a:r>
          </a:p>
          <a:p>
            <a:pPr algn="just">
              <a:lnSpc>
                <a:spcPct val="150000"/>
              </a:lnSpc>
            </a:pPr>
            <a:r>
              <a:rPr lang="en-IN" dirty="0"/>
              <a:t>Automate payments</a:t>
            </a:r>
            <a:r>
              <a:rPr dirty="0"/>
              <a:t>. 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b="1" dirty="0"/>
              <a:t>APPLICATION ARCHITECTURE </a:t>
            </a:r>
          </a:p>
        </p:txBody>
      </p:sp>
      <p:sp>
        <p:nvSpPr>
          <p:cNvPr id="107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237727" y="1775122"/>
            <a:ext cx="4176957" cy="476865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sz="2500" dirty="0"/>
              <a:t>THE 3 MAIN ENTITIES : </a:t>
            </a:r>
          </a:p>
          <a:p>
            <a:pPr algn="just">
              <a:lnSpc>
                <a:spcPct val="150000"/>
              </a:lnSpc>
            </a:pPr>
            <a:r>
              <a:rPr sz="2500" dirty="0"/>
              <a:t>BANK</a:t>
            </a:r>
          </a:p>
          <a:p>
            <a:pPr algn="just">
              <a:lnSpc>
                <a:spcPct val="150000"/>
              </a:lnSpc>
            </a:pPr>
            <a:r>
              <a:rPr sz="2500" dirty="0"/>
              <a:t>BILLER</a:t>
            </a:r>
          </a:p>
          <a:p>
            <a:pPr algn="just">
              <a:lnSpc>
                <a:spcPct val="150000"/>
              </a:lnSpc>
            </a:pPr>
            <a:r>
              <a:rPr sz="2500" dirty="0"/>
              <a:t>UPUSA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2E27FC-3BBE-4022-9F5A-EEB6B61D02FE}"/>
              </a:ext>
            </a:extLst>
          </p:cNvPr>
          <p:cNvPicPr/>
          <p:nvPr/>
        </p:nvPicPr>
        <p:blipFill rotWithShape="1">
          <a:blip r:embed="rId2"/>
          <a:srcRect l="4064" t="11908" r="87656" b="69885"/>
          <a:stretch/>
        </p:blipFill>
        <p:spPr bwMode="auto">
          <a:xfrm>
            <a:off x="5639035" y="1452889"/>
            <a:ext cx="5864707" cy="49282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YSTEM ARCHITECTURE"/>
          <p:cNvSpPr txBox="1">
            <a:spLocks noGrp="1"/>
          </p:cNvSpPr>
          <p:nvPr>
            <p:ph type="title"/>
          </p:nvPr>
        </p:nvSpPr>
        <p:spPr>
          <a:xfrm>
            <a:off x="1528984" y="0"/>
            <a:ext cx="9134031" cy="1152525"/>
          </a:xfrm>
          <a:prstGeom prst="rect">
            <a:avLst/>
          </a:prstGeom>
        </p:spPr>
        <p:txBody>
          <a:bodyPr/>
          <a:lstStyle>
            <a:lvl1pPr algn="ctr">
              <a:defRPr sz="4400"/>
            </a:lvl1pPr>
          </a:lstStyle>
          <a:p>
            <a:r>
              <a:rPr b="1" dirty="0"/>
              <a:t>SYSTEM ARCHITECTURE</a:t>
            </a:r>
          </a:p>
        </p:txBody>
      </p:sp>
      <p:sp>
        <p:nvSpPr>
          <p:cNvPr id="110" name="The user interacts with the applications using the front-end application.…"/>
          <p:cNvSpPr txBox="1">
            <a:spLocks noGrp="1"/>
          </p:cNvSpPr>
          <p:nvPr>
            <p:ph type="body" sz="half" idx="1"/>
          </p:nvPr>
        </p:nvSpPr>
        <p:spPr>
          <a:xfrm>
            <a:off x="831849" y="1661616"/>
            <a:ext cx="4588473" cy="4428035"/>
          </a:xfrm>
          <a:prstGeom prst="rect">
            <a:avLst/>
          </a:prstGeom>
        </p:spPr>
        <p:txBody>
          <a:bodyPr/>
          <a:lstStyle/>
          <a:p>
            <a:pPr marL="240631" indent="-240631" algn="just">
              <a:lnSpc>
                <a:spcPct val="100000"/>
              </a:lnSpc>
              <a:buSzPct val="100000"/>
              <a:buChar char="•"/>
              <a:defRPr>
                <a:solidFill>
                  <a:srgbClr val="000000"/>
                </a:solidFill>
              </a:defRPr>
            </a:pPr>
            <a:r>
              <a:rPr dirty="0"/>
              <a:t>The user interacts with all the applications using their respective front-end web applications.</a:t>
            </a:r>
          </a:p>
          <a:p>
            <a:pPr marL="240631" indent="-240631" algn="just">
              <a:lnSpc>
                <a:spcPct val="100000"/>
              </a:lnSpc>
              <a:buSzPct val="100000"/>
              <a:buChar char="•"/>
              <a:defRPr>
                <a:solidFill>
                  <a:srgbClr val="000000"/>
                </a:solidFill>
              </a:defRPr>
            </a:pPr>
            <a:r>
              <a:rPr dirty="0"/>
              <a:t>The Web-Application layer interacts with the Web Server using service calls. </a:t>
            </a:r>
          </a:p>
          <a:p>
            <a:pPr marL="240631" indent="-240631" algn="just">
              <a:lnSpc>
                <a:spcPct val="100000"/>
              </a:lnSpc>
              <a:buSzPct val="100000"/>
              <a:buChar char="•"/>
              <a:defRPr>
                <a:solidFill>
                  <a:srgbClr val="000000"/>
                </a:solidFill>
              </a:defRPr>
            </a:pPr>
            <a:r>
              <a:rPr dirty="0"/>
              <a:t>The Web service interact with other entities using API calls.</a:t>
            </a:r>
          </a:p>
          <a:p>
            <a:pPr marL="240631" indent="-240631" algn="just">
              <a:lnSpc>
                <a:spcPct val="100000"/>
              </a:lnSpc>
              <a:buSzPct val="100000"/>
              <a:buChar char="•"/>
              <a:defRPr>
                <a:solidFill>
                  <a:srgbClr val="000000"/>
                </a:solidFill>
              </a:defRPr>
            </a:pPr>
            <a:r>
              <a:rPr dirty="0"/>
              <a:t>The Web server also interacts with the DB.</a:t>
            </a:r>
          </a:p>
        </p:txBody>
      </p:sp>
      <p:pic>
        <p:nvPicPr>
          <p:cNvPr id="111" name="Screen Shot 2019-07-27 at 17.11.26.png" descr="Screen Shot 2019-07-27 at 17.11.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186" y="1255609"/>
            <a:ext cx="5920054" cy="53701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ENTITY - BANK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b="1" dirty="0"/>
              <a:t>ENTITY - BANK</a:t>
            </a:r>
          </a:p>
        </p:txBody>
      </p:sp>
      <p:sp>
        <p:nvSpPr>
          <p:cNvPr id="114" name="This entity includes all the financial payment institutions which can be used to make payments.…"/>
          <p:cNvSpPr txBox="1">
            <a:spLocks noGrp="1"/>
          </p:cNvSpPr>
          <p:nvPr>
            <p:ph type="body" idx="1"/>
          </p:nvPr>
        </p:nvSpPr>
        <p:spPr>
          <a:xfrm>
            <a:off x="140110" y="1603169"/>
            <a:ext cx="6250858" cy="511584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This entity includes all the financial payment institutions.</a:t>
            </a:r>
          </a:p>
          <a:p>
            <a:r>
              <a:rPr dirty="0"/>
              <a:t>Each institution must have at least one user, while the user can hold or create accounts in multiple payment institutions.</a:t>
            </a:r>
          </a:p>
          <a:p>
            <a:r>
              <a:rPr dirty="0"/>
              <a:t>This entity only interacts with the central system (UPUSA). </a:t>
            </a:r>
          </a:p>
          <a:p>
            <a:r>
              <a:rPr lang="en-IN" dirty="0"/>
              <a:t>Example: Bank of America.</a:t>
            </a:r>
            <a:endParaRPr dirty="0"/>
          </a:p>
        </p:txBody>
      </p:sp>
      <p:pic>
        <p:nvPicPr>
          <p:cNvPr id="1026" name="Picture 2" descr="Image result for bank of america">
            <a:extLst>
              <a:ext uri="{FF2B5EF4-FFF2-40B4-BE49-F238E27FC236}">
                <a16:creationId xmlns:a16="http://schemas.microsoft.com/office/drawing/2014/main" id="{7DBF250D-B3EE-4E55-948A-3E5131A39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490" y="2386012"/>
            <a:ext cx="4004667" cy="292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ENTITY -  BILLER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lvl="1" algn="ctr"/>
            <a:r>
              <a:rPr b="1" dirty="0"/>
              <a:t>ENTITY -  BILLER</a:t>
            </a:r>
          </a:p>
        </p:txBody>
      </p:sp>
      <p:sp>
        <p:nvSpPr>
          <p:cNvPr id="117" name="This entity includes all the various types of government and non-government biller who generates a bill for a user.…"/>
          <p:cNvSpPr txBox="1">
            <a:spLocks noGrp="1"/>
          </p:cNvSpPr>
          <p:nvPr>
            <p:ph type="body" idx="1"/>
          </p:nvPr>
        </p:nvSpPr>
        <p:spPr>
          <a:xfrm>
            <a:off x="179438" y="1766630"/>
            <a:ext cx="6388510" cy="4870143"/>
          </a:xfrm>
          <a:prstGeom prst="rect">
            <a:avLst/>
          </a:prstGeom>
        </p:spPr>
        <p:txBody>
          <a:bodyPr/>
          <a:lstStyle/>
          <a:p>
            <a:pPr algn="just"/>
            <a:r>
              <a:rPr dirty="0"/>
              <a:t>This entity includes all the various types of governmental and non-governmental biller organizations.</a:t>
            </a:r>
          </a:p>
          <a:p>
            <a:pPr algn="just"/>
            <a:r>
              <a:rPr dirty="0"/>
              <a:t>These can include gas bill, electricity bill, flights and many more.</a:t>
            </a:r>
          </a:p>
          <a:p>
            <a:pPr algn="just"/>
            <a:r>
              <a:rPr dirty="0"/>
              <a:t>The biller generates the bill on the UPUSA ID of a given user to uniquely identify the user and sends it to the central system.</a:t>
            </a:r>
          </a:p>
          <a:p>
            <a:pPr marL="108000"/>
            <a:r>
              <a:rPr lang="en-IN" dirty="0"/>
              <a:t>Example: </a:t>
            </a:r>
            <a:r>
              <a:rPr lang="en-IN" dirty="0" err="1"/>
              <a:t>Eversourse</a:t>
            </a:r>
            <a:r>
              <a:rPr lang="en-IN" dirty="0"/>
              <a:t> Energy, Atom movies.</a:t>
            </a:r>
            <a:endParaRPr dirty="0"/>
          </a:p>
        </p:txBody>
      </p:sp>
      <p:pic>
        <p:nvPicPr>
          <p:cNvPr id="2050" name="Picture 2" descr="Image result for eversource energy">
            <a:extLst>
              <a:ext uri="{FF2B5EF4-FFF2-40B4-BE49-F238E27FC236}">
                <a16:creationId xmlns:a16="http://schemas.microsoft.com/office/drawing/2014/main" id="{6F139501-61AB-46AB-BD45-D7236465A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94"/>
          <a:stretch/>
        </p:blipFill>
        <p:spPr bwMode="auto">
          <a:xfrm>
            <a:off x="7108723" y="1533831"/>
            <a:ext cx="4614453" cy="207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tom movie">
            <a:extLst>
              <a:ext uri="{FF2B5EF4-FFF2-40B4-BE49-F238E27FC236}">
                <a16:creationId xmlns:a16="http://schemas.microsoft.com/office/drawing/2014/main" id="{817B1A52-CB4E-44C4-934A-BE26FA866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195" y="3613354"/>
            <a:ext cx="4367981" cy="229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ENTITY - UPUSA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lvl="1" algn="ctr"/>
            <a:r>
              <a:rPr b="1" dirty="0"/>
              <a:t>ENTITY - UPUSA</a:t>
            </a:r>
          </a:p>
        </p:txBody>
      </p:sp>
      <p:sp>
        <p:nvSpPr>
          <p:cNvPr id="120" name="This entity is the centralized DB which stores all the information of a user.…"/>
          <p:cNvSpPr txBox="1">
            <a:spLocks noGrp="1"/>
          </p:cNvSpPr>
          <p:nvPr>
            <p:ph type="body" idx="1"/>
          </p:nvPr>
        </p:nvSpPr>
        <p:spPr>
          <a:xfrm>
            <a:off x="297426" y="1815793"/>
            <a:ext cx="5798574" cy="4771820"/>
          </a:xfrm>
          <a:prstGeom prst="rect">
            <a:avLst/>
          </a:prstGeom>
        </p:spPr>
        <p:txBody>
          <a:bodyPr/>
          <a:lstStyle/>
          <a:p>
            <a:pPr algn="just"/>
            <a:r>
              <a:rPr dirty="0"/>
              <a:t>This entity is the centralized system which stores all the information of a user.  </a:t>
            </a:r>
          </a:p>
          <a:p>
            <a:pPr algn="just"/>
            <a:r>
              <a:rPr dirty="0"/>
              <a:t>This entity directly communicates with the Biller and Bank. </a:t>
            </a:r>
          </a:p>
          <a:p>
            <a:pPr algn="just"/>
            <a:r>
              <a:rPr dirty="0"/>
              <a:t>Each bill from a biller is stored here.</a:t>
            </a:r>
          </a:p>
          <a:p>
            <a:pPr algn="just"/>
            <a:r>
              <a:rPr dirty="0"/>
              <a:t>Similarly, each payment of the bill is sent from the payment institution to the biller’s bank</a:t>
            </a:r>
            <a:r>
              <a:rPr lang="en-IN" dirty="0"/>
              <a:t> via UPUSA</a:t>
            </a:r>
            <a:r>
              <a:rPr dirty="0"/>
              <a:t>. </a:t>
            </a:r>
          </a:p>
        </p:txBody>
      </p:sp>
      <p:pic>
        <p:nvPicPr>
          <p:cNvPr id="3074" name="Picture 2" descr="Image result for central payment system animated">
            <a:extLst>
              <a:ext uri="{FF2B5EF4-FFF2-40B4-BE49-F238E27FC236}">
                <a16:creationId xmlns:a16="http://schemas.microsoft.com/office/drawing/2014/main" id="{609CD0A7-AB64-4F5C-A281-486C2530B32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014" y="2155877"/>
            <a:ext cx="5478633" cy="307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458</Words>
  <Application>Microsoft Office PowerPoint</Application>
  <PresentationFormat>Widescreen</PresentationFormat>
  <Paragraphs>70</Paragraphs>
  <Slides>21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Office Theme</vt:lpstr>
      <vt:lpstr>POC For Unified Electronic Payments Solution in USA</vt:lpstr>
      <vt:lpstr>INTRODUCTION</vt:lpstr>
      <vt:lpstr>CURRENT LIMITATIONS </vt:lpstr>
      <vt:lpstr>MOTIVATION AND SIGNIFICANCE </vt:lpstr>
      <vt:lpstr>APPLICATION ARCHITECTURE </vt:lpstr>
      <vt:lpstr>SYSTEM ARCHITECTURE</vt:lpstr>
      <vt:lpstr>ENTITY - BANK</vt:lpstr>
      <vt:lpstr>ENTITY -  BILLER</vt:lpstr>
      <vt:lpstr>ENTITY - UPUSA</vt:lpstr>
      <vt:lpstr>ER diagrams: UPUSA</vt:lpstr>
      <vt:lpstr>ER diagram: Payment Institution</vt:lpstr>
      <vt:lpstr>ER diagram: Biller</vt:lpstr>
      <vt:lpstr>USE CASES</vt:lpstr>
      <vt:lpstr>UI – Login Screen</vt:lpstr>
      <vt:lpstr>UI – Bill History</vt:lpstr>
      <vt:lpstr>UI – Current Bills </vt:lpstr>
      <vt:lpstr>UI – Payment Screen </vt:lpstr>
      <vt:lpstr>DEMO</vt:lpstr>
      <vt:lpstr>FUTURE SCOPE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POC For Unified Electronic Payments Solution in USA</dc:title>
  <dc:creator>Ojas Thanawala</dc:creator>
  <cp:lastModifiedBy>Ojas Thanawala</cp:lastModifiedBy>
  <cp:revision>17</cp:revision>
  <dcterms:modified xsi:type="dcterms:W3CDTF">2019-07-29T21:40:53Z</dcterms:modified>
</cp:coreProperties>
</file>